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5" r:id="rId1"/>
  </p:sldMasterIdLst>
  <p:sldIdLst>
    <p:sldId id="256" r:id="rId2"/>
    <p:sldId id="262" r:id="rId3"/>
    <p:sldId id="260" r:id="rId4"/>
    <p:sldId id="261" r:id="rId5"/>
    <p:sldId id="263" r:id="rId6"/>
    <p:sldId id="264" r:id="rId7"/>
    <p:sldId id="265" r:id="rId8"/>
    <p:sldId id="266" r:id="rId9"/>
    <p:sldId id="268" r:id="rId10"/>
    <p:sldId id="267" r:id="rId11"/>
    <p:sldId id="269" r:id="rId12"/>
    <p:sldId id="270" r:id="rId13"/>
    <p:sldId id="271" r:id="rId14"/>
    <p:sldId id="272" r:id="rId15"/>
    <p:sldId id="273" r:id="rId16"/>
    <p:sldId id="276" r:id="rId17"/>
    <p:sldId id="274" r:id="rId18"/>
    <p:sldId id="275" r:id="rId19"/>
    <p:sldId id="277" r:id="rId20"/>
    <p:sldId id="278" r:id="rId21"/>
    <p:sldId id="279" r:id="rId22"/>
    <p:sldId id="257" r:id="rId23"/>
    <p:sldId id="258" r:id="rId24"/>
    <p:sldId id="259" r:id="rId25"/>
    <p:sldId id="280" r:id="rId26"/>
    <p:sldId id="282" r:id="rId27"/>
    <p:sldId id="281" r:id="rId28"/>
    <p:sldId id="283" r:id="rId29"/>
    <p:sldId id="284" r:id="rId30"/>
    <p:sldId id="288" r:id="rId31"/>
    <p:sldId id="289" r:id="rId32"/>
    <p:sldId id="290" r:id="rId33"/>
    <p:sldId id="285" r:id="rId34"/>
    <p:sldId id="286" r:id="rId35"/>
    <p:sldId id="287" r:id="rId36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3692"/>
  </p:normalViewPr>
  <p:slideViewPr>
    <p:cSldViewPr snapToGrid="0" snapToObjects="1">
      <p:cViewPr varScale="1">
        <p:scale>
          <a:sx n="96" d="100"/>
          <a:sy n="96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png>
</file>

<file path=ppt/media/image13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961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19302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7449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727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621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45615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8596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87189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25580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43771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46028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418DB92-ACD7-EF42-A005-3C238F307A5B}" type="datetimeFigureOut">
              <a:rPr lang="es-ES_tradnl" smtClean="0"/>
              <a:t>22/8/16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654F828-E67C-DC4B-B90C-2EBE37E9C279}" type="slidenum">
              <a:rPr lang="es-ES_tradnl" smtClean="0"/>
              <a:t>‹Nr.›</a:t>
            </a:fld>
            <a:endParaRPr lang="es-ES_tradn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1170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ompras.ejemplo.com/cuenta?factura=58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Seguridad Web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9377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Un primer intento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039" y="2064026"/>
            <a:ext cx="9677400" cy="304800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722783" y="5446643"/>
            <a:ext cx="7898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b="1" dirty="0" smtClean="0">
                <a:solidFill>
                  <a:srgbClr val="FF0000"/>
                </a:solidFill>
              </a:rPr>
              <a:t>Esto funcionar</a:t>
            </a:r>
            <a:r>
              <a:rPr lang="es-ES" sz="2400" b="1" dirty="0" smtClean="0">
                <a:solidFill>
                  <a:srgbClr val="FF0000"/>
                </a:solidFill>
              </a:rPr>
              <a:t>í</a:t>
            </a:r>
            <a:r>
              <a:rPr lang="es-ES_tradnl" sz="2400" b="1" dirty="0" smtClean="0">
                <a:solidFill>
                  <a:srgbClr val="FF0000"/>
                </a:solidFill>
              </a:rPr>
              <a:t>a?</a:t>
            </a:r>
            <a:endParaRPr lang="es-ES_tradnl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335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Ataque por SQL </a:t>
            </a:r>
            <a:r>
              <a:rPr lang="es-ES_tradnl" dirty="0" err="1" smtClean="0"/>
              <a:t>Injection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627" y="1790368"/>
            <a:ext cx="7492172" cy="45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869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Como prevenirlo?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_tradnl" sz="2400" dirty="0" smtClean="0"/>
              <a:t>Usar </a:t>
            </a:r>
            <a:r>
              <a:rPr lang="es-ES_tradnl" sz="2400" dirty="0" err="1" smtClean="0"/>
              <a:t>Prepared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Statements</a:t>
            </a:r>
            <a:r>
              <a:rPr lang="es-ES_tradnl" sz="2400" dirty="0" smtClean="0"/>
              <a:t> (</a:t>
            </a:r>
            <a:r>
              <a:rPr lang="es-ES_tradnl" sz="2400" dirty="0" err="1" smtClean="0"/>
              <a:t>Queries</a:t>
            </a:r>
            <a:r>
              <a:rPr lang="es-ES_tradnl" sz="2400" dirty="0" smtClean="0"/>
              <a:t> Parametrizados)</a:t>
            </a:r>
          </a:p>
          <a:p>
            <a:endParaRPr lang="es-ES_tradnl" sz="2400" dirty="0"/>
          </a:p>
          <a:p>
            <a:r>
              <a:rPr lang="es-ES_tradnl" sz="2400" dirty="0" smtClean="0"/>
              <a:t>Utilizar </a:t>
            </a:r>
            <a:r>
              <a:rPr lang="es-ES_tradnl" sz="2400" dirty="0" err="1" smtClean="0"/>
              <a:t>Stored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Procedures</a:t>
            </a:r>
            <a:endParaRPr lang="es-ES_tradnl" sz="2400" dirty="0" smtClean="0"/>
          </a:p>
          <a:p>
            <a:endParaRPr lang="es-ES_tradnl" sz="2400" dirty="0"/>
          </a:p>
          <a:p>
            <a:r>
              <a:rPr lang="es-ES_tradnl" sz="2400" dirty="0" smtClean="0"/>
              <a:t>Escapar caracteres especiales</a:t>
            </a:r>
          </a:p>
          <a:p>
            <a:endParaRPr lang="es-ES_tradnl" sz="2400" dirty="0"/>
          </a:p>
          <a:p>
            <a:r>
              <a:rPr lang="es-ES_tradnl" sz="2400" dirty="0" smtClean="0"/>
              <a:t>Usar una cuenta con permisos restringidos</a:t>
            </a:r>
          </a:p>
          <a:p>
            <a:endParaRPr lang="es-ES_tradnl" sz="2400" dirty="0"/>
          </a:p>
          <a:p>
            <a:r>
              <a:rPr lang="es-ES_tradnl" sz="2400" dirty="0" smtClean="0"/>
              <a:t>Manejar Validaciones en los formularios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483092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800" smtClean="0"/>
              <a:t>A2 - Perdida </a:t>
            </a:r>
            <a:r>
              <a:rPr lang="es-ES_tradnl" sz="4800" dirty="0"/>
              <a:t>de Autenticación y Gestión de Sesiones</a:t>
            </a: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884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000" dirty="0" smtClean="0"/>
              <a:t>Perdida de Autenticación y Gestión de Sesiones</a:t>
            </a:r>
            <a:endParaRPr lang="es-ES_tradnl" sz="40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Si las funciones de </a:t>
            </a:r>
            <a:r>
              <a:rPr lang="es-ES_tradnl" sz="2400" dirty="0" smtClean="0"/>
              <a:t>autenticación </a:t>
            </a:r>
            <a:r>
              <a:rPr lang="es-ES_tradnl" sz="2400" dirty="0"/>
              <a:t>y </a:t>
            </a:r>
            <a:r>
              <a:rPr lang="es-ES_tradnl" sz="2400" dirty="0" smtClean="0"/>
              <a:t>gestión </a:t>
            </a:r>
            <a:r>
              <a:rPr lang="es-ES_tradnl" sz="2400" dirty="0"/>
              <a:t>de sesiones no se aplican correctamente en una </a:t>
            </a:r>
            <a:r>
              <a:rPr lang="es-ES_tradnl" sz="2400" dirty="0" smtClean="0"/>
              <a:t>aplicación. Un </a:t>
            </a:r>
            <a:r>
              <a:rPr lang="es-ES_tradnl" sz="2400" dirty="0"/>
              <a:t>atacante puede ser capaz de asumir la identidad de un usuario y </a:t>
            </a:r>
            <a:r>
              <a:rPr lang="es-ES_tradnl" sz="2400" dirty="0" smtClean="0"/>
              <a:t>comprometer:</a:t>
            </a:r>
          </a:p>
          <a:p>
            <a:pPr>
              <a:buFont typeface="Wingdings" charset="2"/>
              <a:buChar char="Ø"/>
            </a:pPr>
            <a:r>
              <a:rPr lang="es-ES_tradnl" sz="2400" dirty="0"/>
              <a:t> </a:t>
            </a:r>
            <a:r>
              <a:rPr lang="es-ES_tradnl" sz="2400" dirty="0" smtClean="0"/>
              <a:t>Contraseñas</a:t>
            </a:r>
          </a:p>
          <a:p>
            <a:pPr>
              <a:buFont typeface="Wingdings" charset="2"/>
              <a:buChar char="Ø"/>
            </a:pPr>
            <a:r>
              <a:rPr lang="es-ES_tradnl" sz="2400" dirty="0"/>
              <a:t> </a:t>
            </a:r>
            <a:r>
              <a:rPr lang="es-ES_tradnl" sz="2400" dirty="0" err="1" smtClean="0"/>
              <a:t>Keys</a:t>
            </a:r>
            <a:endParaRPr lang="es-ES_tradnl" sz="2400" dirty="0"/>
          </a:p>
          <a:p>
            <a:pPr>
              <a:buFont typeface="Wingdings" charset="2"/>
              <a:buChar char="Ø"/>
            </a:pPr>
            <a:r>
              <a:rPr lang="es-ES_tradnl" sz="2400" dirty="0" smtClean="0"/>
              <a:t> </a:t>
            </a:r>
            <a:r>
              <a:rPr lang="es-ES_tradnl" sz="2400" dirty="0" err="1" smtClean="0"/>
              <a:t>Session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Tokens</a:t>
            </a:r>
            <a:endParaRPr lang="es-ES_tradnl" sz="2400" dirty="0" smtClean="0"/>
          </a:p>
          <a:p>
            <a:pPr>
              <a:buFont typeface="Wingdings" charset="2"/>
              <a:buChar char="Ø"/>
            </a:pPr>
            <a:r>
              <a:rPr lang="es-ES_tradnl" sz="2400" dirty="0" smtClean="0"/>
              <a:t> </a:t>
            </a:r>
            <a:r>
              <a:rPr lang="es-ES_tradnl" sz="2400" dirty="0" err="1" smtClean="0"/>
              <a:t>Etc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838703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Ejemplo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57521"/>
          <a:stretch/>
        </p:blipFill>
        <p:spPr>
          <a:xfrm>
            <a:off x="2933148" y="2338457"/>
            <a:ext cx="5080000" cy="147817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311965" y="4492487"/>
            <a:ext cx="9581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 smtClean="0"/>
              <a:t>Si el </a:t>
            </a:r>
            <a:r>
              <a:rPr lang="es-ES_tradnl" sz="2400" dirty="0" err="1" smtClean="0"/>
              <a:t>session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token</a:t>
            </a:r>
            <a:r>
              <a:rPr lang="es-ES_tradnl" sz="2400" dirty="0" smtClean="0"/>
              <a:t> esta en el URL, un atacante puede copiar y pegar en su navegador, y robar la sesión de un usuario.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462743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Otro ejemplo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9455" y="1971506"/>
            <a:ext cx="5734050" cy="421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08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Mas ejemplos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_tradnl" dirty="0"/>
              <a:t>Las credenciales de autenticación del usuario no está protegidas cuando se almacenan usando </a:t>
            </a:r>
            <a:r>
              <a:rPr lang="es-ES_tradnl" dirty="0" err="1"/>
              <a:t>hashing</a:t>
            </a:r>
            <a:r>
              <a:rPr lang="es-ES_tradnl" dirty="0"/>
              <a:t> o cifrado.</a:t>
            </a:r>
          </a:p>
          <a:p>
            <a:endParaRPr lang="es-ES_tradnl" dirty="0"/>
          </a:p>
          <a:p>
            <a:r>
              <a:rPr lang="es-ES_tradnl" dirty="0"/>
              <a:t>Las credenciales pueden ser adivinadas o sobrescritas a través de funciones vulnerables de una cuenta de administración (ej., creación de cuentas, cambio de contraseñas, recuperar contraseña).</a:t>
            </a:r>
          </a:p>
          <a:p>
            <a:endParaRPr lang="es-ES_tradnl" dirty="0" smtClean="0"/>
          </a:p>
          <a:p>
            <a:r>
              <a:rPr lang="es-ES_tradnl" dirty="0"/>
              <a:t>Las sesiones no expiran (</a:t>
            </a:r>
            <a:r>
              <a:rPr lang="es-ES_tradnl" dirty="0" err="1"/>
              <a:t>timeout</a:t>
            </a:r>
            <a:r>
              <a:rPr lang="es-ES_tradnl" dirty="0"/>
              <a:t>). </a:t>
            </a:r>
          </a:p>
          <a:p>
            <a:endParaRPr lang="es-ES_tradnl" dirty="0"/>
          </a:p>
          <a:p>
            <a:r>
              <a:rPr lang="es-ES_tradnl" dirty="0"/>
              <a:t>Las sesiones de usuarios y </a:t>
            </a:r>
            <a:r>
              <a:rPr lang="es-ES_tradnl" dirty="0" err="1"/>
              <a:t>tokens</a:t>
            </a:r>
            <a:r>
              <a:rPr lang="es-ES_tradnl" dirty="0"/>
              <a:t> de autenticación no son invalidados durante la salida del usuario (</a:t>
            </a:r>
            <a:r>
              <a:rPr lang="es-ES_tradnl" dirty="0" err="1"/>
              <a:t>logout</a:t>
            </a:r>
            <a:r>
              <a:rPr lang="es-ES_tradnl" dirty="0"/>
              <a:t>).</a:t>
            </a:r>
          </a:p>
          <a:p>
            <a:endParaRPr lang="es-ES_tradnl" dirty="0"/>
          </a:p>
          <a:p>
            <a:r>
              <a:rPr lang="es-ES_tradnl" dirty="0"/>
              <a:t>Claves, identificadores de sesión y otras credenciales son enviadas sobre conexiones no cifradas.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5769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Como prevenir?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 smtClean="0"/>
              <a:t>Haciendo un buen uso de las sesiones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970004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400" smtClean="0"/>
              <a:t>A3 - Cross-</a:t>
            </a:r>
            <a:r>
              <a:rPr lang="es-ES_tradnl" sz="4400" dirty="0" err="1" smtClean="0"/>
              <a:t>Site</a:t>
            </a:r>
            <a:r>
              <a:rPr lang="es-ES_tradnl" sz="4400" dirty="0" smtClean="0"/>
              <a:t> scripting (XSS)</a:t>
            </a:r>
            <a:endParaRPr lang="es-ES_tradnl" sz="4400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86170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Seguridad Web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53357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/>
              <a:t>Una parte de la seguridad informática</a:t>
            </a:r>
          </a:p>
          <a:p>
            <a:pPr marL="971550" lvl="1" indent="-285750"/>
            <a:r>
              <a:rPr lang="es-EC" dirty="0"/>
              <a:t>Seguridad en sitios web</a:t>
            </a:r>
          </a:p>
          <a:p>
            <a:pPr marL="971550" lvl="1" indent="-285750"/>
            <a:r>
              <a:rPr lang="es-EC" dirty="0"/>
              <a:t>Seguridad en aplicaciones Web</a:t>
            </a:r>
          </a:p>
          <a:p>
            <a:pPr marL="971550" lvl="1" indent="-285750"/>
            <a:r>
              <a:rPr lang="es-EC" dirty="0"/>
              <a:t>Seguridad en Servicios Web</a:t>
            </a:r>
          </a:p>
          <a:p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344" y="3318633"/>
            <a:ext cx="8459856" cy="3001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120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Cross-</a:t>
            </a:r>
            <a:r>
              <a:rPr lang="es-ES_tradnl" dirty="0" err="1" smtClean="0"/>
              <a:t>Site</a:t>
            </a:r>
            <a:r>
              <a:rPr lang="es-ES_tradnl" dirty="0" smtClean="0"/>
              <a:t> scripting (XSS)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XSS permite a un atacante ejecutar scripts en el navegador de la victima con el fin de</a:t>
            </a:r>
            <a:r>
              <a:rPr lang="es-ES_tradnl" dirty="0" smtClean="0"/>
              <a:t>:</a:t>
            </a:r>
          </a:p>
          <a:p>
            <a:pPr>
              <a:buFont typeface="Wingdings" charset="2"/>
              <a:buChar char="Ø"/>
            </a:pPr>
            <a:r>
              <a:rPr lang="es-ES_tradnl" dirty="0" smtClean="0"/>
              <a:t> Robar </a:t>
            </a:r>
            <a:r>
              <a:rPr lang="es-ES_tradnl" dirty="0"/>
              <a:t>la </a:t>
            </a:r>
            <a:r>
              <a:rPr lang="es-ES_tradnl" dirty="0" smtClean="0"/>
              <a:t>sesión </a:t>
            </a:r>
            <a:r>
              <a:rPr lang="es-ES_tradnl" dirty="0"/>
              <a:t>de </a:t>
            </a:r>
            <a:r>
              <a:rPr lang="es-ES_tradnl" dirty="0" smtClean="0"/>
              <a:t>usuario</a:t>
            </a:r>
          </a:p>
          <a:p>
            <a:pPr>
              <a:buFont typeface="Wingdings" charset="2"/>
              <a:buChar char="Ø"/>
            </a:pPr>
            <a:r>
              <a:rPr lang="es-ES_tradnl" dirty="0" smtClean="0"/>
              <a:t> </a:t>
            </a:r>
            <a:r>
              <a:rPr lang="es-ES_tradnl" dirty="0" err="1" smtClean="0"/>
              <a:t>Deface</a:t>
            </a:r>
            <a:r>
              <a:rPr lang="es-ES_tradnl" dirty="0" smtClean="0"/>
              <a:t> </a:t>
            </a:r>
            <a:r>
              <a:rPr lang="es-ES_tradnl" dirty="0"/>
              <a:t>web </a:t>
            </a:r>
            <a:r>
              <a:rPr lang="es-ES_tradnl" dirty="0" err="1" smtClean="0"/>
              <a:t>sites</a:t>
            </a:r>
            <a:endParaRPr lang="es-ES_tradnl" dirty="0" smtClean="0"/>
          </a:p>
          <a:p>
            <a:pPr>
              <a:buFont typeface="Wingdings" charset="2"/>
              <a:buChar char="Ø"/>
            </a:pPr>
            <a:r>
              <a:rPr lang="es-ES_tradnl" dirty="0" smtClean="0"/>
              <a:t> Redireccionar </a:t>
            </a:r>
            <a:r>
              <a:rPr lang="es-ES_tradnl" dirty="0"/>
              <a:t>usuario a sitios </a:t>
            </a:r>
            <a:r>
              <a:rPr lang="es-ES_tradnl" dirty="0" smtClean="0"/>
              <a:t>maliciosos</a:t>
            </a:r>
          </a:p>
          <a:p>
            <a:pPr>
              <a:buFont typeface="Wingdings" charset="2"/>
              <a:buChar char="Ø"/>
            </a:pPr>
            <a:r>
              <a:rPr lang="es-ES_tradnl" dirty="0" smtClean="0"/>
              <a:t> Robo </a:t>
            </a:r>
            <a:r>
              <a:rPr lang="es-ES_tradnl" dirty="0"/>
              <a:t>de </a:t>
            </a:r>
            <a:r>
              <a:rPr lang="es-ES_tradnl" dirty="0" smtClean="0"/>
              <a:t>contraseñas</a:t>
            </a:r>
          </a:p>
          <a:p>
            <a:pPr>
              <a:buFont typeface="Wingdings" charset="2"/>
              <a:buChar char="Ø"/>
            </a:pPr>
            <a:r>
              <a:rPr lang="es-ES_tradnl" dirty="0" smtClean="0"/>
              <a:t> Etc.</a:t>
            </a:r>
          </a:p>
          <a:p>
            <a:pPr>
              <a:buFont typeface="Wingdings" charset="2"/>
              <a:buChar char="Ø"/>
            </a:pPr>
            <a:endParaRPr lang="es-ES_tradnl" dirty="0"/>
          </a:p>
          <a:p>
            <a:pPr marL="0" indent="0">
              <a:buNone/>
            </a:pPr>
            <a:r>
              <a:rPr lang="es-ES_tradnl" dirty="0"/>
              <a:t>Ocurren si una </a:t>
            </a:r>
            <a:r>
              <a:rPr lang="es-ES_tradnl" dirty="0" smtClean="0"/>
              <a:t>aplicación </a:t>
            </a:r>
            <a:r>
              <a:rPr lang="es-ES_tradnl" dirty="0"/>
              <a:t>toma datos no confiables y los </a:t>
            </a:r>
            <a:r>
              <a:rPr lang="es-ES_tradnl" dirty="0" smtClean="0"/>
              <a:t>envía </a:t>
            </a:r>
            <a:r>
              <a:rPr lang="es-ES_tradnl" dirty="0"/>
              <a:t>al navegador del usuario sin validar propiamente o sin escapar caracteres.</a:t>
            </a:r>
          </a:p>
        </p:txBody>
      </p:sp>
    </p:spTree>
    <p:extLst>
      <p:ext uri="{BB962C8B-B14F-4D97-AF65-F5344CB8AC3E}">
        <p14:creationId xmlns:p14="http://schemas.microsoft.com/office/powerpoint/2010/main" val="13088718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Tipos de XSS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s-ES_tradnl" dirty="0" smtClean="0"/>
              <a:t> Almacenadas</a:t>
            </a:r>
          </a:p>
          <a:p>
            <a:pPr>
              <a:buFont typeface="Wingdings" charset="2"/>
              <a:buChar char="Ø"/>
            </a:pPr>
            <a:endParaRPr lang="es-ES_tradnl" dirty="0"/>
          </a:p>
          <a:p>
            <a:pPr>
              <a:buFont typeface="Wingdings" charset="2"/>
              <a:buChar char="Ø"/>
            </a:pPr>
            <a:r>
              <a:rPr lang="es-ES_tradnl" dirty="0" smtClean="0"/>
              <a:t> Reflejadas</a:t>
            </a:r>
          </a:p>
          <a:p>
            <a:pPr>
              <a:buFont typeface="Wingdings" charset="2"/>
              <a:buChar char="Ø"/>
            </a:pPr>
            <a:endParaRPr lang="es-ES_tradnl" dirty="0"/>
          </a:p>
          <a:p>
            <a:pPr>
              <a:buFont typeface="Wingdings" charset="2"/>
              <a:buChar char="Ø"/>
            </a:pPr>
            <a:r>
              <a:rPr lang="es-ES_tradnl" dirty="0" smtClean="0"/>
              <a:t> Basadas en el DOM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76789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533400"/>
            <a:ext cx="102108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06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07696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00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81" y="0"/>
            <a:ext cx="107394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93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Como prevenir?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Escapando todos los datos no-confiables</a:t>
            </a:r>
          </a:p>
          <a:p>
            <a:endParaRPr lang="es-ES_tradnl" dirty="0"/>
          </a:p>
          <a:p>
            <a:r>
              <a:rPr lang="es-ES_tradnl" dirty="0" smtClean="0"/>
              <a:t>Usar validaciones para los formularios</a:t>
            </a:r>
          </a:p>
          <a:p>
            <a:endParaRPr lang="es-ES_tradnl" dirty="0"/>
          </a:p>
          <a:p>
            <a:r>
              <a:rPr lang="es-ES_tradnl" dirty="0" smtClean="0"/>
              <a:t>Considerar el uso de librerías para auto-</a:t>
            </a:r>
            <a:r>
              <a:rPr lang="es-ES_tradnl" dirty="0" err="1" smtClean="0"/>
              <a:t>sanitization</a:t>
            </a:r>
            <a:r>
              <a:rPr lang="es-ES_tradnl" dirty="0" smtClean="0"/>
              <a:t>  </a:t>
            </a:r>
          </a:p>
          <a:p>
            <a:endParaRPr lang="es-ES_tradnl" dirty="0"/>
          </a:p>
          <a:p>
            <a:r>
              <a:rPr lang="es-ES_tradnl" dirty="0" smtClean="0"/>
              <a:t>Considerar el uso de Content Security </a:t>
            </a:r>
            <a:r>
              <a:rPr lang="es-ES_tradnl" dirty="0" err="1" smtClean="0"/>
              <a:t>Policy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03272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800" dirty="0" smtClean="0"/>
              <a:t>A4 - Referencia </a:t>
            </a:r>
            <a:r>
              <a:rPr lang="es-ES_tradnl" sz="4800" dirty="0"/>
              <a:t>Directa Insegura a Objetos</a:t>
            </a:r>
            <a:br>
              <a:rPr lang="es-ES_tradnl" sz="4800" dirty="0"/>
            </a:br>
            <a:endParaRPr lang="es-ES_tradnl" sz="4800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10064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Referencia a Objetos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El atacante inicia </a:t>
            </a:r>
            <a:r>
              <a:rPr lang="es-ES_tradnl" sz="2400" dirty="0" smtClean="0"/>
              <a:t>sesión </a:t>
            </a:r>
            <a:r>
              <a:rPr lang="es-ES_tradnl" sz="2400" dirty="0"/>
              <a:t>en el sitio y simplemente cambia un valor de </a:t>
            </a:r>
            <a:r>
              <a:rPr lang="es-ES_tradnl" sz="2400" dirty="0" smtClean="0"/>
              <a:t>parámetro </a:t>
            </a:r>
            <a:r>
              <a:rPr lang="es-ES_tradnl" sz="2400" dirty="0"/>
              <a:t>que hace referencia directamente a un objeto del sistema a un objeto diferente para determinar si se concede el acceso no autorizado</a:t>
            </a:r>
            <a:r>
              <a:rPr lang="es-ES_tradnl" sz="2400" dirty="0" smtClean="0"/>
              <a:t>.</a:t>
            </a:r>
          </a:p>
          <a:p>
            <a:endParaRPr lang="es-ES_tradnl" sz="2400" dirty="0"/>
          </a:p>
          <a:p>
            <a:r>
              <a:rPr lang="es-ES_tradnl" sz="2400" dirty="0" smtClean="0"/>
              <a:t>Por </a:t>
            </a:r>
            <a:r>
              <a:rPr lang="es-ES_tradnl" sz="2400" dirty="0"/>
              <a:t>ejemplo</a:t>
            </a:r>
            <a:r>
              <a:rPr lang="es-ES_tradnl" sz="2400" dirty="0" smtClean="0"/>
              <a:t>:</a:t>
            </a:r>
          </a:p>
          <a:p>
            <a:pPr marL="292608" lvl="1" indent="0">
              <a:buNone/>
            </a:pPr>
            <a:r>
              <a:rPr lang="es-ES_tradnl" sz="2000" dirty="0" smtClean="0">
                <a:hlinkClick r:id="rId2"/>
              </a:rPr>
              <a:t>http</a:t>
            </a:r>
            <a:r>
              <a:rPr lang="es-ES_tradnl" sz="2000" dirty="0">
                <a:hlinkClick r:id="rId2"/>
              </a:rPr>
              <a:t>://</a:t>
            </a:r>
            <a:r>
              <a:rPr lang="es-ES_tradnl" sz="2000" dirty="0" smtClean="0">
                <a:hlinkClick r:id="rId2"/>
              </a:rPr>
              <a:t>compras.ejemplo.com/cuenta?factura=58</a:t>
            </a:r>
            <a:endParaRPr lang="es-ES_tradnl" sz="2000" dirty="0" smtClean="0"/>
          </a:p>
          <a:p>
            <a:r>
              <a:rPr lang="es-ES_tradnl" sz="2400" dirty="0" smtClean="0"/>
              <a:t>Donde </a:t>
            </a:r>
            <a:r>
              <a:rPr lang="es-ES_tradnl" sz="2400" dirty="0"/>
              <a:t>el atacante puede cambiar el numero 58 por cualquier otro numero.</a:t>
            </a:r>
          </a:p>
        </p:txBody>
      </p:sp>
    </p:spTree>
    <p:extLst>
      <p:ext uri="{BB962C8B-B14F-4D97-AF65-F5344CB8AC3E}">
        <p14:creationId xmlns:p14="http://schemas.microsoft.com/office/powerpoint/2010/main" val="18834708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Como prevenirlo?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Verificar que los usuario solo </a:t>
            </a:r>
            <a:r>
              <a:rPr lang="es-ES_tradnl" dirty="0" smtClean="0"/>
              <a:t>estén </a:t>
            </a:r>
            <a:r>
              <a:rPr lang="es-ES_tradnl" dirty="0"/>
              <a:t>autorizados a acceder a sus propios objetos o recursos referenciados</a:t>
            </a:r>
            <a:r>
              <a:rPr lang="es-ES_tradnl" dirty="0" smtClean="0"/>
              <a:t>.</a:t>
            </a:r>
          </a:p>
          <a:p>
            <a:endParaRPr lang="es-ES_tradnl" dirty="0"/>
          </a:p>
          <a:p>
            <a:r>
              <a:rPr lang="es-ES_tradnl" dirty="0" smtClean="0"/>
              <a:t>Evitar </a:t>
            </a:r>
            <a:r>
              <a:rPr lang="es-ES_tradnl" dirty="0"/>
              <a:t>la </a:t>
            </a:r>
            <a:r>
              <a:rPr lang="es-ES_tradnl" dirty="0" smtClean="0"/>
              <a:t>exposición </a:t>
            </a:r>
            <a:r>
              <a:rPr lang="es-ES_tradnl" dirty="0"/>
              <a:t>de las referencias a objetos particulares.</a:t>
            </a:r>
          </a:p>
        </p:txBody>
      </p:sp>
    </p:spTree>
    <p:extLst>
      <p:ext uri="{BB962C8B-B14F-4D97-AF65-F5344CB8AC3E}">
        <p14:creationId xmlns:p14="http://schemas.microsoft.com/office/powerpoint/2010/main" val="4618801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800" dirty="0" smtClean="0"/>
              <a:t>A8 – Falsificación de peticiones en sitios cruzados (CSRF) </a:t>
            </a:r>
            <a:endParaRPr lang="es-ES_tradnl" sz="4800" dirty="0"/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35065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OWASP Top 10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Open Web </a:t>
            </a:r>
            <a:r>
              <a:rPr lang="es-ES_tradnl" dirty="0" err="1"/>
              <a:t>Application</a:t>
            </a:r>
            <a:r>
              <a:rPr lang="es-ES_tradnl" dirty="0"/>
              <a:t> Security Project </a:t>
            </a:r>
          </a:p>
          <a:p>
            <a:r>
              <a:rPr lang="es-ES_tradnl" dirty="0" smtClean="0"/>
              <a:t>Es una organización dedicada a determinar y combatir las causas que hacen que el software sea inseguro.</a:t>
            </a:r>
          </a:p>
          <a:p>
            <a:r>
              <a:rPr lang="es-ES_tradnl" dirty="0" smtClean="0"/>
              <a:t>OWASP no ofrece ninguna garantía de validez ya que es un proyecto de colaboración en línea de contenido abierto</a:t>
            </a:r>
          </a:p>
          <a:p>
            <a:r>
              <a:rPr lang="es-ES_tradnl" dirty="0" smtClean="0"/>
              <a:t>Dicho esto, la mayoría del contenido es escrito por profesionales de la seguridad y es revisada por pares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482722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CSRF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Una </a:t>
            </a:r>
            <a:r>
              <a:rPr lang="es-ES_tradnl" sz="2400" dirty="0" smtClean="0"/>
              <a:t>aplicación </a:t>
            </a:r>
            <a:r>
              <a:rPr lang="es-ES_tradnl" sz="2400" dirty="0"/>
              <a:t>web permite al usuario autenticado enviar un requerimiento al servidor como por ejemplo una transferencia bancaria</a:t>
            </a:r>
            <a:r>
              <a:rPr lang="es-ES_tradnl" sz="2400" dirty="0" smtClean="0"/>
              <a:t>.</a:t>
            </a:r>
          </a:p>
          <a:p>
            <a:endParaRPr lang="es-ES_tradnl" sz="2400" dirty="0"/>
          </a:p>
          <a:p>
            <a:r>
              <a:rPr lang="es-ES_tradnl" sz="2400" dirty="0" smtClean="0"/>
              <a:t>El </a:t>
            </a:r>
            <a:r>
              <a:rPr lang="es-ES_tradnl" sz="2400" dirty="0"/>
              <a:t>atacante construye un requerimiento similar pero hace que el destino sea su cuenta bancaria y carga ese script en el </a:t>
            </a:r>
            <a:r>
              <a:rPr lang="es-ES_tradnl" sz="2400" dirty="0" err="1"/>
              <a:t>source</a:t>
            </a:r>
            <a:r>
              <a:rPr lang="es-ES_tradnl" sz="2400" dirty="0"/>
              <a:t> de una imagen o en un </a:t>
            </a:r>
            <a:r>
              <a:rPr lang="es-ES_tradnl" sz="2400" dirty="0" err="1"/>
              <a:t>iframe</a:t>
            </a:r>
            <a:r>
              <a:rPr lang="es-ES_tradnl" sz="2400" dirty="0"/>
              <a:t> de un sitio de su control. </a:t>
            </a:r>
            <a:endParaRPr lang="es-ES_tradnl" sz="2400" dirty="0" smtClean="0"/>
          </a:p>
          <a:p>
            <a:endParaRPr lang="es-ES_tradnl" sz="2400" dirty="0"/>
          </a:p>
          <a:p>
            <a:r>
              <a:rPr lang="es-ES_tradnl" sz="2400" dirty="0" smtClean="0"/>
              <a:t>El </a:t>
            </a:r>
            <a:r>
              <a:rPr lang="es-ES_tradnl" sz="2400" dirty="0"/>
              <a:t>atacante espera hasta que la victima visite su sitio mientras este autenticado a su banco.</a:t>
            </a:r>
          </a:p>
        </p:txBody>
      </p:sp>
    </p:spTree>
    <p:extLst>
      <p:ext uri="{BB962C8B-B14F-4D97-AF65-F5344CB8AC3E}">
        <p14:creationId xmlns:p14="http://schemas.microsoft.com/office/powerpoint/2010/main" val="12414869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681" y="288787"/>
            <a:ext cx="96901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8792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Como prevenirlo?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400" dirty="0"/>
              <a:t>Incluir un </a:t>
            </a:r>
            <a:r>
              <a:rPr lang="es-ES_tradnl" sz="2400" dirty="0" err="1"/>
              <a:t>token</a:t>
            </a:r>
            <a:r>
              <a:rPr lang="es-ES_tradnl" sz="2400" dirty="0"/>
              <a:t> </a:t>
            </a:r>
            <a:r>
              <a:rPr lang="es-ES_tradnl" sz="2400" dirty="0" smtClean="0"/>
              <a:t>único </a:t>
            </a:r>
            <a:r>
              <a:rPr lang="es-ES_tradnl" sz="2400" dirty="0"/>
              <a:t>en un campo oculto el cual sea enviado en el cuerpo del requerimiento y no en la </a:t>
            </a:r>
            <a:r>
              <a:rPr lang="es-ES_tradnl" sz="2400" dirty="0" smtClean="0"/>
              <a:t>URL.</a:t>
            </a:r>
          </a:p>
          <a:p>
            <a:endParaRPr lang="es-ES_tradnl" sz="2400" dirty="0"/>
          </a:p>
          <a:p>
            <a:r>
              <a:rPr lang="es-ES_tradnl" sz="2400" dirty="0" smtClean="0"/>
              <a:t>Requerir re autenticación </a:t>
            </a:r>
            <a:r>
              <a:rPr lang="es-ES_tradnl" sz="2400" dirty="0"/>
              <a:t>para acciones </a:t>
            </a:r>
            <a:r>
              <a:rPr lang="es-ES_tradnl" sz="2400" dirty="0" smtClean="0"/>
              <a:t>importantes.</a:t>
            </a:r>
          </a:p>
          <a:p>
            <a:endParaRPr lang="es-ES_tradnl" sz="2400" dirty="0"/>
          </a:p>
          <a:p>
            <a:r>
              <a:rPr lang="es-ES_tradnl" sz="2400" dirty="0" smtClean="0"/>
              <a:t>Usar </a:t>
            </a:r>
            <a:r>
              <a:rPr lang="es-ES_tradnl" sz="2400" dirty="0"/>
              <a:t>un CAPTCHA para acciones </a:t>
            </a:r>
            <a:r>
              <a:rPr lang="es-ES_tradnl" sz="2400" dirty="0" smtClean="0"/>
              <a:t>importantes.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9142184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Resumen</a:t>
            </a:r>
            <a:endParaRPr lang="es-ES_tradnl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6666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954157" y="145706"/>
            <a:ext cx="9910250" cy="600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50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571"/>
          <a:stretch/>
        </p:blipFill>
        <p:spPr>
          <a:xfrm>
            <a:off x="464459" y="216898"/>
            <a:ext cx="10097524" cy="609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89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OWASP Top 10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A1 – Inyección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A2 – Perdida de Autenticación y Gestión de Sesiones 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A3 –Secuencia de Comandos en Sitios Cruzados (XSS)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A4 – Referencia Directa Insegura a Objetos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A5 – Configuración de Seguridad Incorrecta 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A6 – Exposición de Datos Sensibles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A7  – Ausencia de Control de Acceso a las Funciones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A8 – Falsificación de Peticiones en Sitios Cruzados (CSRF)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A9 – Uso de Componentes con Vulnerabilidades Conocidas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C" dirty="0"/>
              <a:t>A10  – Redirecciones y reenvíos no validados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37403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800" dirty="0" smtClean="0"/>
              <a:t>A1 - </a:t>
            </a:r>
            <a:r>
              <a:rPr lang="es-ES_tradnl" sz="4800" dirty="0" err="1" smtClean="0"/>
              <a:t>Inyecci</a:t>
            </a:r>
            <a:r>
              <a:rPr lang="es-ES" sz="4800" dirty="0" err="1" smtClean="0"/>
              <a:t>ón</a:t>
            </a:r>
            <a:endParaRPr lang="es-ES_tradnl" sz="4800" dirty="0"/>
          </a:p>
        </p:txBody>
      </p:sp>
      <p:sp>
        <p:nvSpPr>
          <p:cNvPr id="11" name="Subtítulo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35607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Inyecci</a:t>
            </a:r>
            <a:r>
              <a:rPr lang="es-ES" dirty="0" err="1" smtClean="0"/>
              <a:t>ón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s-ES_tradnl" dirty="0"/>
              <a:t>Los ataques por </a:t>
            </a:r>
            <a:r>
              <a:rPr lang="es-ES_tradnl" dirty="0" smtClean="0"/>
              <a:t>inyección </a:t>
            </a:r>
            <a:r>
              <a:rPr lang="es-ES_tradnl" dirty="0"/>
              <a:t>pueden ocurrir cuando data no confiable se </a:t>
            </a:r>
            <a:r>
              <a:rPr lang="es-ES_tradnl" dirty="0" smtClean="0"/>
              <a:t>envía </a:t>
            </a:r>
            <a:r>
              <a:rPr lang="es-ES_tradnl" dirty="0"/>
              <a:t>a un interprete como parte de un comando o consulta, por </a:t>
            </a:r>
            <a:r>
              <a:rPr lang="es-ES_tradnl" dirty="0" smtClean="0"/>
              <a:t>ejemplo: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endParaRPr lang="es-ES_tradnl" dirty="0" smtClean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s-ES_tradnl" sz="2000" dirty="0"/>
              <a:t> </a:t>
            </a:r>
            <a:r>
              <a:rPr lang="es-ES_tradnl" sz="2000" dirty="0" smtClean="0"/>
              <a:t>Un </a:t>
            </a:r>
            <a:r>
              <a:rPr lang="es-ES_tradnl" sz="2000" dirty="0" err="1"/>
              <a:t>query</a:t>
            </a:r>
            <a:r>
              <a:rPr lang="es-ES_tradnl" sz="2000" dirty="0"/>
              <a:t> SQL a una base de </a:t>
            </a:r>
            <a:r>
              <a:rPr lang="es-ES_tradnl" sz="2000" dirty="0" smtClean="0"/>
              <a:t>datos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endParaRPr lang="es-ES_tradnl" sz="2000" dirty="0" smtClean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s-ES_tradnl" sz="2000" dirty="0"/>
              <a:t> </a:t>
            </a:r>
            <a:r>
              <a:rPr lang="es-ES_tradnl" sz="2000" dirty="0" smtClean="0"/>
              <a:t>Un </a:t>
            </a:r>
            <a:r>
              <a:rPr lang="es-ES_tradnl" sz="2000" dirty="0"/>
              <a:t>comando a un sistema </a:t>
            </a:r>
            <a:r>
              <a:rPr lang="es-ES_tradnl" sz="2000" dirty="0" smtClean="0"/>
              <a:t>operativo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endParaRPr lang="es-ES_tradnl" sz="2000" dirty="0" smtClean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s-ES_tradnl" sz="2000" dirty="0" smtClean="0"/>
              <a:t>Un </a:t>
            </a:r>
            <a:r>
              <a:rPr lang="es-ES_tradnl" sz="2000" dirty="0" err="1"/>
              <a:t>query</a:t>
            </a:r>
            <a:r>
              <a:rPr lang="es-ES_tradnl" sz="2000" dirty="0"/>
              <a:t> a un LDAP</a:t>
            </a:r>
          </a:p>
        </p:txBody>
      </p:sp>
    </p:spTree>
    <p:extLst>
      <p:ext uri="{BB962C8B-B14F-4D97-AF65-F5344CB8AC3E}">
        <p14:creationId xmlns:p14="http://schemas.microsoft.com/office/powerpoint/2010/main" val="1421524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Cual es el objetivo?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El </a:t>
            </a:r>
            <a:r>
              <a:rPr lang="es-ES_tradnl" dirty="0" err="1"/>
              <a:t>atacanta</a:t>
            </a:r>
            <a:r>
              <a:rPr lang="es-ES_tradnl" dirty="0"/>
              <a:t> quiere insertar data para engañar al interprete para que ejecute comandos no deseados o poder acceder a datos sin </a:t>
            </a:r>
            <a:r>
              <a:rPr lang="es-ES_tradnl" dirty="0" err="1"/>
              <a:t>autorizacion</a:t>
            </a:r>
            <a:r>
              <a:rPr lang="es-ES_tradnl" dirty="0"/>
              <a:t>, con el objetivo </a:t>
            </a:r>
            <a:r>
              <a:rPr lang="es-ES_tradnl" dirty="0" smtClean="0"/>
              <a:t>de:</a:t>
            </a:r>
          </a:p>
          <a:p>
            <a:endParaRPr lang="es-ES_tradnl" dirty="0" smtClean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s-ES_tradnl" sz="2000" dirty="0"/>
              <a:t> </a:t>
            </a:r>
            <a:r>
              <a:rPr lang="es-ES_tradnl" sz="2000" dirty="0" smtClean="0"/>
              <a:t>Robar Datos</a:t>
            </a:r>
            <a:endParaRPr lang="es-ES_tradnl" sz="2000" dirty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endParaRPr lang="es-ES_tradnl" sz="2000" dirty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s-ES_tradnl" sz="2000" dirty="0"/>
              <a:t> </a:t>
            </a:r>
            <a:r>
              <a:rPr lang="es-ES_tradnl" sz="2000" dirty="0" smtClean="0"/>
              <a:t>Modificar Datos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endParaRPr lang="es-ES_tradnl" sz="2000" dirty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s-ES_tradnl" sz="2000" dirty="0" smtClean="0"/>
              <a:t> Borrar Datos</a:t>
            </a:r>
            <a:endParaRPr lang="es-ES_tradnl" sz="2000" dirty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2099948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Ejemplo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672179"/>
          </a:xfrm>
        </p:spPr>
        <p:txBody>
          <a:bodyPr/>
          <a:lstStyle/>
          <a:p>
            <a:r>
              <a:rPr lang="es-ES_tradnl" dirty="0" smtClean="0"/>
              <a:t>Supongamos, que tenemos un formulario que va a consultar la información de algún usuario.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517913"/>
            <a:ext cx="9326342" cy="298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770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Ejemplo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672179"/>
          </a:xfrm>
        </p:spPr>
        <p:txBody>
          <a:bodyPr/>
          <a:lstStyle/>
          <a:p>
            <a:r>
              <a:rPr lang="es-ES_tradnl" dirty="0" smtClean="0"/>
              <a:t>Supongamos, que tenemos un formulario que va a consultar la información de algún usuario.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517913"/>
            <a:ext cx="9326342" cy="2981739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325216" y="5658678"/>
            <a:ext cx="9098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 smtClean="0">
                <a:solidFill>
                  <a:srgbClr val="FF0000"/>
                </a:solidFill>
              </a:rPr>
              <a:t>Como podríamos insertar un </a:t>
            </a:r>
            <a:r>
              <a:rPr lang="es-ES_tradnl" sz="2000" b="1" dirty="0" err="1" smtClean="0">
                <a:solidFill>
                  <a:srgbClr val="FF0000"/>
                </a:solidFill>
              </a:rPr>
              <a:t>sql</a:t>
            </a:r>
            <a:r>
              <a:rPr lang="es-ES_tradnl" sz="2000" b="1" dirty="0" smtClean="0">
                <a:solidFill>
                  <a:srgbClr val="FF0000"/>
                </a:solidFill>
              </a:rPr>
              <a:t> para obtener todos los datos de la tabla </a:t>
            </a:r>
            <a:r>
              <a:rPr lang="es-ES_tradnl" sz="2000" b="1" dirty="0" err="1" smtClean="0">
                <a:solidFill>
                  <a:srgbClr val="FF0000"/>
                </a:solidFill>
              </a:rPr>
              <a:t>user_data</a:t>
            </a:r>
            <a:r>
              <a:rPr lang="es-ES_tradnl" sz="2000" b="1" dirty="0" smtClean="0">
                <a:solidFill>
                  <a:srgbClr val="FF0000"/>
                </a:solidFill>
              </a:rPr>
              <a:t>?</a:t>
            </a:r>
            <a:endParaRPr lang="es-ES_tradnl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77508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198</TotalTime>
  <Words>874</Words>
  <Application>Microsoft Macintosh PowerPoint</Application>
  <PresentationFormat>Panorámica</PresentationFormat>
  <Paragraphs>128</Paragraphs>
  <Slides>35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40" baseType="lpstr">
      <vt:lpstr>Calibri</vt:lpstr>
      <vt:lpstr>Calibri Light</vt:lpstr>
      <vt:lpstr>Wingdings</vt:lpstr>
      <vt:lpstr>Arial</vt:lpstr>
      <vt:lpstr>Retrospección</vt:lpstr>
      <vt:lpstr>Seguridad Web</vt:lpstr>
      <vt:lpstr>Seguridad Web</vt:lpstr>
      <vt:lpstr>OWASP Top 10</vt:lpstr>
      <vt:lpstr>OWASP Top 10</vt:lpstr>
      <vt:lpstr>A1 - Inyección</vt:lpstr>
      <vt:lpstr>Inyección</vt:lpstr>
      <vt:lpstr>Cual es el objetivo?</vt:lpstr>
      <vt:lpstr>Ejemplo</vt:lpstr>
      <vt:lpstr>Ejemplo</vt:lpstr>
      <vt:lpstr>Un primer intento</vt:lpstr>
      <vt:lpstr>Ataque por SQL Injection</vt:lpstr>
      <vt:lpstr>Como prevenirlo?</vt:lpstr>
      <vt:lpstr>A2 - Perdida de Autenticación y Gestión de Sesiones</vt:lpstr>
      <vt:lpstr>Perdida de Autenticación y Gestión de Sesiones</vt:lpstr>
      <vt:lpstr>Ejemplo</vt:lpstr>
      <vt:lpstr>Otro ejemplo</vt:lpstr>
      <vt:lpstr>Mas ejemplos</vt:lpstr>
      <vt:lpstr>Como prevenir?</vt:lpstr>
      <vt:lpstr>A3 - Cross-Site scripting (XSS)</vt:lpstr>
      <vt:lpstr>Cross-Site scripting (XSS)</vt:lpstr>
      <vt:lpstr>Tipos de XSS</vt:lpstr>
      <vt:lpstr>Presentación de PowerPoint</vt:lpstr>
      <vt:lpstr>Presentación de PowerPoint</vt:lpstr>
      <vt:lpstr>Presentación de PowerPoint</vt:lpstr>
      <vt:lpstr>Como prevenir?</vt:lpstr>
      <vt:lpstr>A4 - Referencia Directa Insegura a Objetos </vt:lpstr>
      <vt:lpstr>Referencia a Objetos</vt:lpstr>
      <vt:lpstr>Como prevenirlo?</vt:lpstr>
      <vt:lpstr>A8 – Falsificación de peticiones en sitios cruzados (CSRF) </vt:lpstr>
      <vt:lpstr>CSRF</vt:lpstr>
      <vt:lpstr>Presentación de PowerPoint</vt:lpstr>
      <vt:lpstr>Como prevenirlo?</vt:lpstr>
      <vt:lpstr>Resumen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Marco Antonio Calderon  Arguello</dc:creator>
  <cp:lastModifiedBy>Marco Antonio Calderon  Arguello</cp:lastModifiedBy>
  <cp:revision>14</cp:revision>
  <dcterms:created xsi:type="dcterms:W3CDTF">2016-08-22T06:54:43Z</dcterms:created>
  <dcterms:modified xsi:type="dcterms:W3CDTF">2016-08-22T10:13:18Z</dcterms:modified>
</cp:coreProperties>
</file>

<file path=docProps/thumbnail.jpeg>
</file>